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59" r:id="rId4"/>
    <p:sldId id="260" r:id="rId5"/>
    <p:sldId id="261" r:id="rId6"/>
    <p:sldId id="262" r:id="rId7"/>
    <p:sldId id="265" r:id="rId8"/>
    <p:sldId id="266" r:id="rId9"/>
    <p:sldId id="263"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94660"/>
  </p:normalViewPr>
  <p:slideViewPr>
    <p:cSldViewPr snapToGrid="0">
      <p:cViewPr varScale="1">
        <p:scale>
          <a:sx n="96" d="100"/>
          <a:sy n="96" d="100"/>
        </p:scale>
        <p:origin x="48" y="-1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3D411D-1D14-4350-869A-0C35CCA7893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FBEAB0B-EFD8-40EB-995E-3B6FC12B49D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758496A-E394-42C7-BFCF-39A3D8032604}"/>
              </a:ext>
            </a:extLst>
          </p:cNvPr>
          <p:cNvSpPr>
            <a:spLocks noGrp="1"/>
          </p:cNvSpPr>
          <p:nvPr>
            <p:ph type="dt" sz="half" idx="10"/>
          </p:nvPr>
        </p:nvSpPr>
        <p:spPr/>
        <p:txBody>
          <a:bodyPr/>
          <a:lstStyle/>
          <a:p>
            <a:fld id="{E21AB72A-4A19-48AF-A779-6E6A7180A620}" type="datetimeFigureOut">
              <a:rPr lang="en-US" smtClean="0"/>
              <a:t>1/14/2020</a:t>
            </a:fld>
            <a:endParaRPr lang="en-US"/>
          </a:p>
        </p:txBody>
      </p:sp>
      <p:sp>
        <p:nvSpPr>
          <p:cNvPr id="5" name="Footer Placeholder 4">
            <a:extLst>
              <a:ext uri="{FF2B5EF4-FFF2-40B4-BE49-F238E27FC236}">
                <a16:creationId xmlns:a16="http://schemas.microsoft.com/office/drawing/2014/main" id="{50DA4F48-C8C8-4A86-B9E6-E874E9B62B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C02B01-AB31-49EC-AA82-7FC846079E67}"/>
              </a:ext>
            </a:extLst>
          </p:cNvPr>
          <p:cNvSpPr>
            <a:spLocks noGrp="1"/>
          </p:cNvSpPr>
          <p:nvPr>
            <p:ph type="sldNum" sz="quarter" idx="12"/>
          </p:nvPr>
        </p:nvSpPr>
        <p:spPr/>
        <p:txBody>
          <a:bodyPr/>
          <a:lstStyle/>
          <a:p>
            <a:fld id="{DC9CE21A-83E0-4149-9FC7-0971CB215728}" type="slidenum">
              <a:rPr lang="en-US" smtClean="0"/>
              <a:t>‹#›</a:t>
            </a:fld>
            <a:endParaRPr lang="en-US"/>
          </a:p>
        </p:txBody>
      </p:sp>
    </p:spTree>
    <p:extLst>
      <p:ext uri="{BB962C8B-B14F-4D97-AF65-F5344CB8AC3E}">
        <p14:creationId xmlns:p14="http://schemas.microsoft.com/office/powerpoint/2010/main" val="5705170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EE84B-F867-4120-A96F-E00D0DD970A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1D84BCC-6E02-49F9-8C73-C3614C7B7E2D}"/>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EAA1F0-46AD-4C91-8EBC-0AA06EB70DAE}"/>
              </a:ext>
            </a:extLst>
          </p:cNvPr>
          <p:cNvSpPr>
            <a:spLocks noGrp="1"/>
          </p:cNvSpPr>
          <p:nvPr>
            <p:ph type="dt" sz="half" idx="10"/>
          </p:nvPr>
        </p:nvSpPr>
        <p:spPr/>
        <p:txBody>
          <a:bodyPr/>
          <a:lstStyle/>
          <a:p>
            <a:fld id="{E21AB72A-4A19-48AF-A779-6E6A7180A620}" type="datetimeFigureOut">
              <a:rPr lang="en-US" smtClean="0"/>
              <a:t>1/14/2020</a:t>
            </a:fld>
            <a:endParaRPr lang="en-US"/>
          </a:p>
        </p:txBody>
      </p:sp>
      <p:sp>
        <p:nvSpPr>
          <p:cNvPr id="5" name="Footer Placeholder 4">
            <a:extLst>
              <a:ext uri="{FF2B5EF4-FFF2-40B4-BE49-F238E27FC236}">
                <a16:creationId xmlns:a16="http://schemas.microsoft.com/office/drawing/2014/main" id="{BC3667A1-FADF-46F6-B417-CE6A061E8C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AAF94A-6720-4A09-9FCE-EADC422CEC75}"/>
              </a:ext>
            </a:extLst>
          </p:cNvPr>
          <p:cNvSpPr>
            <a:spLocks noGrp="1"/>
          </p:cNvSpPr>
          <p:nvPr>
            <p:ph type="sldNum" sz="quarter" idx="12"/>
          </p:nvPr>
        </p:nvSpPr>
        <p:spPr/>
        <p:txBody>
          <a:bodyPr/>
          <a:lstStyle/>
          <a:p>
            <a:fld id="{DC9CE21A-83E0-4149-9FC7-0971CB215728}" type="slidenum">
              <a:rPr lang="en-US" smtClean="0"/>
              <a:t>‹#›</a:t>
            </a:fld>
            <a:endParaRPr lang="en-US"/>
          </a:p>
        </p:txBody>
      </p:sp>
    </p:spTree>
    <p:extLst>
      <p:ext uri="{BB962C8B-B14F-4D97-AF65-F5344CB8AC3E}">
        <p14:creationId xmlns:p14="http://schemas.microsoft.com/office/powerpoint/2010/main" val="38555387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CE0CBEF-E52C-43CA-AFBC-DBA3CEAD0A6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B430967-B243-411F-8D5A-CD8F9DC67966}"/>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95B1CA-5D6D-44CD-97AF-C5300FB120DF}"/>
              </a:ext>
            </a:extLst>
          </p:cNvPr>
          <p:cNvSpPr>
            <a:spLocks noGrp="1"/>
          </p:cNvSpPr>
          <p:nvPr>
            <p:ph type="dt" sz="half" idx="10"/>
          </p:nvPr>
        </p:nvSpPr>
        <p:spPr/>
        <p:txBody>
          <a:bodyPr/>
          <a:lstStyle/>
          <a:p>
            <a:fld id="{E21AB72A-4A19-48AF-A779-6E6A7180A620}" type="datetimeFigureOut">
              <a:rPr lang="en-US" smtClean="0"/>
              <a:t>1/14/2020</a:t>
            </a:fld>
            <a:endParaRPr lang="en-US"/>
          </a:p>
        </p:txBody>
      </p:sp>
      <p:sp>
        <p:nvSpPr>
          <p:cNvPr id="5" name="Footer Placeholder 4">
            <a:extLst>
              <a:ext uri="{FF2B5EF4-FFF2-40B4-BE49-F238E27FC236}">
                <a16:creationId xmlns:a16="http://schemas.microsoft.com/office/drawing/2014/main" id="{7C1795DE-51D2-4AA5-BEF1-175ED9F7B5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D9009B-9BF4-4BD0-AA08-135BFC40D5B6}"/>
              </a:ext>
            </a:extLst>
          </p:cNvPr>
          <p:cNvSpPr>
            <a:spLocks noGrp="1"/>
          </p:cNvSpPr>
          <p:nvPr>
            <p:ph type="sldNum" sz="quarter" idx="12"/>
          </p:nvPr>
        </p:nvSpPr>
        <p:spPr/>
        <p:txBody>
          <a:bodyPr/>
          <a:lstStyle/>
          <a:p>
            <a:fld id="{DC9CE21A-83E0-4149-9FC7-0971CB215728}" type="slidenum">
              <a:rPr lang="en-US" smtClean="0"/>
              <a:t>‹#›</a:t>
            </a:fld>
            <a:endParaRPr lang="en-US"/>
          </a:p>
        </p:txBody>
      </p:sp>
    </p:spTree>
    <p:extLst>
      <p:ext uri="{BB962C8B-B14F-4D97-AF65-F5344CB8AC3E}">
        <p14:creationId xmlns:p14="http://schemas.microsoft.com/office/powerpoint/2010/main" val="19622998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387A56-FB60-463F-AD3D-1A57F4D2212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0242FCD-0FF3-4899-8FEA-481EA53E15E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78811C-F0FF-4635-B5AC-2489B8B6A511}"/>
              </a:ext>
            </a:extLst>
          </p:cNvPr>
          <p:cNvSpPr>
            <a:spLocks noGrp="1"/>
          </p:cNvSpPr>
          <p:nvPr>
            <p:ph type="dt" sz="half" idx="10"/>
          </p:nvPr>
        </p:nvSpPr>
        <p:spPr/>
        <p:txBody>
          <a:bodyPr/>
          <a:lstStyle/>
          <a:p>
            <a:fld id="{E21AB72A-4A19-48AF-A779-6E6A7180A620}" type="datetimeFigureOut">
              <a:rPr lang="en-US" smtClean="0"/>
              <a:t>1/14/2020</a:t>
            </a:fld>
            <a:endParaRPr lang="en-US"/>
          </a:p>
        </p:txBody>
      </p:sp>
      <p:sp>
        <p:nvSpPr>
          <p:cNvPr id="5" name="Footer Placeholder 4">
            <a:extLst>
              <a:ext uri="{FF2B5EF4-FFF2-40B4-BE49-F238E27FC236}">
                <a16:creationId xmlns:a16="http://schemas.microsoft.com/office/drawing/2014/main" id="{90B3F374-33DC-425D-81CD-DEF37B9BEB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8367BB-C2D3-4746-B8BF-5FDFA3DEB9C9}"/>
              </a:ext>
            </a:extLst>
          </p:cNvPr>
          <p:cNvSpPr>
            <a:spLocks noGrp="1"/>
          </p:cNvSpPr>
          <p:nvPr>
            <p:ph type="sldNum" sz="quarter" idx="12"/>
          </p:nvPr>
        </p:nvSpPr>
        <p:spPr/>
        <p:txBody>
          <a:bodyPr/>
          <a:lstStyle/>
          <a:p>
            <a:fld id="{DC9CE21A-83E0-4149-9FC7-0971CB215728}" type="slidenum">
              <a:rPr lang="en-US" smtClean="0"/>
              <a:t>‹#›</a:t>
            </a:fld>
            <a:endParaRPr lang="en-US"/>
          </a:p>
        </p:txBody>
      </p:sp>
    </p:spTree>
    <p:extLst>
      <p:ext uri="{BB962C8B-B14F-4D97-AF65-F5344CB8AC3E}">
        <p14:creationId xmlns:p14="http://schemas.microsoft.com/office/powerpoint/2010/main" val="25127952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8D1074-FA9A-4C5B-ABD6-2296A893F15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01E2333-E70F-4C8B-8B18-4A0A8DFBBBD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516AC9D-1DF4-4A1B-894B-FB0A2484BD46}"/>
              </a:ext>
            </a:extLst>
          </p:cNvPr>
          <p:cNvSpPr>
            <a:spLocks noGrp="1"/>
          </p:cNvSpPr>
          <p:nvPr>
            <p:ph type="dt" sz="half" idx="10"/>
          </p:nvPr>
        </p:nvSpPr>
        <p:spPr/>
        <p:txBody>
          <a:bodyPr/>
          <a:lstStyle/>
          <a:p>
            <a:fld id="{E21AB72A-4A19-48AF-A779-6E6A7180A620}" type="datetimeFigureOut">
              <a:rPr lang="en-US" smtClean="0"/>
              <a:t>1/14/2020</a:t>
            </a:fld>
            <a:endParaRPr lang="en-US"/>
          </a:p>
        </p:txBody>
      </p:sp>
      <p:sp>
        <p:nvSpPr>
          <p:cNvPr id="5" name="Footer Placeholder 4">
            <a:extLst>
              <a:ext uri="{FF2B5EF4-FFF2-40B4-BE49-F238E27FC236}">
                <a16:creationId xmlns:a16="http://schemas.microsoft.com/office/drawing/2014/main" id="{D5585E27-4D07-4109-BBFE-3E7858C74F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0F08F1-7186-4164-9E44-2383DBD63253}"/>
              </a:ext>
            </a:extLst>
          </p:cNvPr>
          <p:cNvSpPr>
            <a:spLocks noGrp="1"/>
          </p:cNvSpPr>
          <p:nvPr>
            <p:ph type="sldNum" sz="quarter" idx="12"/>
          </p:nvPr>
        </p:nvSpPr>
        <p:spPr/>
        <p:txBody>
          <a:bodyPr/>
          <a:lstStyle/>
          <a:p>
            <a:fld id="{DC9CE21A-83E0-4149-9FC7-0971CB215728}" type="slidenum">
              <a:rPr lang="en-US" smtClean="0"/>
              <a:t>‹#›</a:t>
            </a:fld>
            <a:endParaRPr lang="en-US"/>
          </a:p>
        </p:txBody>
      </p:sp>
    </p:spTree>
    <p:extLst>
      <p:ext uri="{BB962C8B-B14F-4D97-AF65-F5344CB8AC3E}">
        <p14:creationId xmlns:p14="http://schemas.microsoft.com/office/powerpoint/2010/main" val="465452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76D34-6EA2-44CE-97CB-108454435C8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F59422-C448-4800-9D12-BE32CE1C05DD}"/>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E896BAF-97A8-4276-8162-EC3E3E6E9283}"/>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4EF3CE8-C9B7-4926-B308-B1BD63F61444}"/>
              </a:ext>
            </a:extLst>
          </p:cNvPr>
          <p:cNvSpPr>
            <a:spLocks noGrp="1"/>
          </p:cNvSpPr>
          <p:nvPr>
            <p:ph type="dt" sz="half" idx="10"/>
          </p:nvPr>
        </p:nvSpPr>
        <p:spPr/>
        <p:txBody>
          <a:bodyPr/>
          <a:lstStyle/>
          <a:p>
            <a:fld id="{E21AB72A-4A19-48AF-A779-6E6A7180A620}" type="datetimeFigureOut">
              <a:rPr lang="en-US" smtClean="0"/>
              <a:t>1/14/2020</a:t>
            </a:fld>
            <a:endParaRPr lang="en-US"/>
          </a:p>
        </p:txBody>
      </p:sp>
      <p:sp>
        <p:nvSpPr>
          <p:cNvPr id="6" name="Footer Placeholder 5">
            <a:extLst>
              <a:ext uri="{FF2B5EF4-FFF2-40B4-BE49-F238E27FC236}">
                <a16:creationId xmlns:a16="http://schemas.microsoft.com/office/drawing/2014/main" id="{DC10D351-86FC-4062-9AED-B22AD9DC915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B74640B-B30A-4284-99E1-051197CA7A99}"/>
              </a:ext>
            </a:extLst>
          </p:cNvPr>
          <p:cNvSpPr>
            <a:spLocks noGrp="1"/>
          </p:cNvSpPr>
          <p:nvPr>
            <p:ph type="sldNum" sz="quarter" idx="12"/>
          </p:nvPr>
        </p:nvSpPr>
        <p:spPr/>
        <p:txBody>
          <a:bodyPr/>
          <a:lstStyle/>
          <a:p>
            <a:fld id="{DC9CE21A-83E0-4149-9FC7-0971CB215728}" type="slidenum">
              <a:rPr lang="en-US" smtClean="0"/>
              <a:t>‹#›</a:t>
            </a:fld>
            <a:endParaRPr lang="en-US"/>
          </a:p>
        </p:txBody>
      </p:sp>
    </p:spTree>
    <p:extLst>
      <p:ext uri="{BB962C8B-B14F-4D97-AF65-F5344CB8AC3E}">
        <p14:creationId xmlns:p14="http://schemas.microsoft.com/office/powerpoint/2010/main" val="17013830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FC25F7-1BFA-49C7-AB62-00CF09EF30E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DCF5537-C5AE-464B-9AD2-12556965765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3D082F7-7CF6-4B3E-8477-82F927412DF4}"/>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AE740FC-B33E-4FB1-9590-E6B1A7031F7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C91436D-BE5F-4647-85B8-F05C4467E085}"/>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3F36B05-34B6-4B32-A155-A7A826B9FC95}"/>
              </a:ext>
            </a:extLst>
          </p:cNvPr>
          <p:cNvSpPr>
            <a:spLocks noGrp="1"/>
          </p:cNvSpPr>
          <p:nvPr>
            <p:ph type="dt" sz="half" idx="10"/>
          </p:nvPr>
        </p:nvSpPr>
        <p:spPr/>
        <p:txBody>
          <a:bodyPr/>
          <a:lstStyle/>
          <a:p>
            <a:fld id="{E21AB72A-4A19-48AF-A779-6E6A7180A620}" type="datetimeFigureOut">
              <a:rPr lang="en-US" smtClean="0"/>
              <a:t>1/14/2020</a:t>
            </a:fld>
            <a:endParaRPr lang="en-US"/>
          </a:p>
        </p:txBody>
      </p:sp>
      <p:sp>
        <p:nvSpPr>
          <p:cNvPr id="8" name="Footer Placeholder 7">
            <a:extLst>
              <a:ext uri="{FF2B5EF4-FFF2-40B4-BE49-F238E27FC236}">
                <a16:creationId xmlns:a16="http://schemas.microsoft.com/office/drawing/2014/main" id="{53EF7ED9-28AC-43A3-A314-70BCE68303B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72E5DC0-856C-457F-8AFF-D2B13ECC5813}"/>
              </a:ext>
            </a:extLst>
          </p:cNvPr>
          <p:cNvSpPr>
            <a:spLocks noGrp="1"/>
          </p:cNvSpPr>
          <p:nvPr>
            <p:ph type="sldNum" sz="quarter" idx="12"/>
          </p:nvPr>
        </p:nvSpPr>
        <p:spPr/>
        <p:txBody>
          <a:bodyPr/>
          <a:lstStyle/>
          <a:p>
            <a:fld id="{DC9CE21A-83E0-4149-9FC7-0971CB215728}" type="slidenum">
              <a:rPr lang="en-US" smtClean="0"/>
              <a:t>‹#›</a:t>
            </a:fld>
            <a:endParaRPr lang="en-US"/>
          </a:p>
        </p:txBody>
      </p:sp>
    </p:spTree>
    <p:extLst>
      <p:ext uri="{BB962C8B-B14F-4D97-AF65-F5344CB8AC3E}">
        <p14:creationId xmlns:p14="http://schemas.microsoft.com/office/powerpoint/2010/main" val="26268872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EF5C76-9816-4D18-AD7C-B30DBF9B090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4A35BA9-16B9-4935-A270-7CB508E8236E}"/>
              </a:ext>
            </a:extLst>
          </p:cNvPr>
          <p:cNvSpPr>
            <a:spLocks noGrp="1"/>
          </p:cNvSpPr>
          <p:nvPr>
            <p:ph type="dt" sz="half" idx="10"/>
          </p:nvPr>
        </p:nvSpPr>
        <p:spPr/>
        <p:txBody>
          <a:bodyPr/>
          <a:lstStyle/>
          <a:p>
            <a:fld id="{E21AB72A-4A19-48AF-A779-6E6A7180A620}" type="datetimeFigureOut">
              <a:rPr lang="en-US" smtClean="0"/>
              <a:t>1/14/2020</a:t>
            </a:fld>
            <a:endParaRPr lang="en-US"/>
          </a:p>
        </p:txBody>
      </p:sp>
      <p:sp>
        <p:nvSpPr>
          <p:cNvPr id="4" name="Footer Placeholder 3">
            <a:extLst>
              <a:ext uri="{FF2B5EF4-FFF2-40B4-BE49-F238E27FC236}">
                <a16:creationId xmlns:a16="http://schemas.microsoft.com/office/drawing/2014/main" id="{C577EEBB-CF45-40A4-B582-C76F2FB789A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EA331A8-B59E-4DB5-9D0D-ABF33F5BE003}"/>
              </a:ext>
            </a:extLst>
          </p:cNvPr>
          <p:cNvSpPr>
            <a:spLocks noGrp="1"/>
          </p:cNvSpPr>
          <p:nvPr>
            <p:ph type="sldNum" sz="quarter" idx="12"/>
          </p:nvPr>
        </p:nvSpPr>
        <p:spPr/>
        <p:txBody>
          <a:bodyPr/>
          <a:lstStyle/>
          <a:p>
            <a:fld id="{DC9CE21A-83E0-4149-9FC7-0971CB215728}" type="slidenum">
              <a:rPr lang="en-US" smtClean="0"/>
              <a:t>‹#›</a:t>
            </a:fld>
            <a:endParaRPr lang="en-US"/>
          </a:p>
        </p:txBody>
      </p:sp>
    </p:spTree>
    <p:extLst>
      <p:ext uri="{BB962C8B-B14F-4D97-AF65-F5344CB8AC3E}">
        <p14:creationId xmlns:p14="http://schemas.microsoft.com/office/powerpoint/2010/main" val="39874113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B3969FD-13CD-4642-A554-C243C52A605B}"/>
              </a:ext>
            </a:extLst>
          </p:cNvPr>
          <p:cNvSpPr>
            <a:spLocks noGrp="1"/>
          </p:cNvSpPr>
          <p:nvPr>
            <p:ph type="dt" sz="half" idx="10"/>
          </p:nvPr>
        </p:nvSpPr>
        <p:spPr/>
        <p:txBody>
          <a:bodyPr/>
          <a:lstStyle/>
          <a:p>
            <a:fld id="{E21AB72A-4A19-48AF-A779-6E6A7180A620}" type="datetimeFigureOut">
              <a:rPr lang="en-US" smtClean="0"/>
              <a:t>1/14/2020</a:t>
            </a:fld>
            <a:endParaRPr lang="en-US"/>
          </a:p>
        </p:txBody>
      </p:sp>
      <p:sp>
        <p:nvSpPr>
          <p:cNvPr id="3" name="Footer Placeholder 2">
            <a:extLst>
              <a:ext uri="{FF2B5EF4-FFF2-40B4-BE49-F238E27FC236}">
                <a16:creationId xmlns:a16="http://schemas.microsoft.com/office/drawing/2014/main" id="{FDCC05C6-3535-4756-A74D-930C55F9979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C5AB1BB-7D7D-4895-A1B6-E0F5211A51BB}"/>
              </a:ext>
            </a:extLst>
          </p:cNvPr>
          <p:cNvSpPr>
            <a:spLocks noGrp="1"/>
          </p:cNvSpPr>
          <p:nvPr>
            <p:ph type="sldNum" sz="quarter" idx="12"/>
          </p:nvPr>
        </p:nvSpPr>
        <p:spPr/>
        <p:txBody>
          <a:bodyPr/>
          <a:lstStyle/>
          <a:p>
            <a:fld id="{DC9CE21A-83E0-4149-9FC7-0971CB215728}" type="slidenum">
              <a:rPr lang="en-US" smtClean="0"/>
              <a:t>‹#›</a:t>
            </a:fld>
            <a:endParaRPr lang="en-US"/>
          </a:p>
        </p:txBody>
      </p:sp>
    </p:spTree>
    <p:extLst>
      <p:ext uri="{BB962C8B-B14F-4D97-AF65-F5344CB8AC3E}">
        <p14:creationId xmlns:p14="http://schemas.microsoft.com/office/powerpoint/2010/main" val="1551944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0ED71B-B5AF-4490-BE00-79DA22C05D2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4E2A0B5-74E3-4E51-859D-48C243C8F48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D173692-6F6D-4A2A-9F44-766B6095876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A080443-FA51-49C6-A35E-1519B90ABE1C}"/>
              </a:ext>
            </a:extLst>
          </p:cNvPr>
          <p:cNvSpPr>
            <a:spLocks noGrp="1"/>
          </p:cNvSpPr>
          <p:nvPr>
            <p:ph type="dt" sz="half" idx="10"/>
          </p:nvPr>
        </p:nvSpPr>
        <p:spPr/>
        <p:txBody>
          <a:bodyPr/>
          <a:lstStyle/>
          <a:p>
            <a:fld id="{E21AB72A-4A19-48AF-A779-6E6A7180A620}" type="datetimeFigureOut">
              <a:rPr lang="en-US" smtClean="0"/>
              <a:t>1/14/2020</a:t>
            </a:fld>
            <a:endParaRPr lang="en-US"/>
          </a:p>
        </p:txBody>
      </p:sp>
      <p:sp>
        <p:nvSpPr>
          <p:cNvPr id="6" name="Footer Placeholder 5">
            <a:extLst>
              <a:ext uri="{FF2B5EF4-FFF2-40B4-BE49-F238E27FC236}">
                <a16:creationId xmlns:a16="http://schemas.microsoft.com/office/drawing/2014/main" id="{6F412697-C099-4218-8698-2D7BE18C3B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D6CAF63-3478-427C-B497-A0C6BFB970CA}"/>
              </a:ext>
            </a:extLst>
          </p:cNvPr>
          <p:cNvSpPr>
            <a:spLocks noGrp="1"/>
          </p:cNvSpPr>
          <p:nvPr>
            <p:ph type="sldNum" sz="quarter" idx="12"/>
          </p:nvPr>
        </p:nvSpPr>
        <p:spPr/>
        <p:txBody>
          <a:bodyPr/>
          <a:lstStyle/>
          <a:p>
            <a:fld id="{DC9CE21A-83E0-4149-9FC7-0971CB215728}" type="slidenum">
              <a:rPr lang="en-US" smtClean="0"/>
              <a:t>‹#›</a:t>
            </a:fld>
            <a:endParaRPr lang="en-US"/>
          </a:p>
        </p:txBody>
      </p:sp>
    </p:spTree>
    <p:extLst>
      <p:ext uri="{BB962C8B-B14F-4D97-AF65-F5344CB8AC3E}">
        <p14:creationId xmlns:p14="http://schemas.microsoft.com/office/powerpoint/2010/main" val="30360981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C25A5-682A-4E06-BC0C-D7315A2D51D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3513F9A-DF3A-486D-A42C-F6B716904FE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B11E96B-C923-48BF-8AB3-43470A018FA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301780C-2358-4A67-BEEB-27A188019F37}"/>
              </a:ext>
            </a:extLst>
          </p:cNvPr>
          <p:cNvSpPr>
            <a:spLocks noGrp="1"/>
          </p:cNvSpPr>
          <p:nvPr>
            <p:ph type="dt" sz="half" idx="10"/>
          </p:nvPr>
        </p:nvSpPr>
        <p:spPr/>
        <p:txBody>
          <a:bodyPr/>
          <a:lstStyle/>
          <a:p>
            <a:fld id="{E21AB72A-4A19-48AF-A779-6E6A7180A620}" type="datetimeFigureOut">
              <a:rPr lang="en-US" smtClean="0"/>
              <a:t>1/14/2020</a:t>
            </a:fld>
            <a:endParaRPr lang="en-US"/>
          </a:p>
        </p:txBody>
      </p:sp>
      <p:sp>
        <p:nvSpPr>
          <p:cNvPr id="6" name="Footer Placeholder 5">
            <a:extLst>
              <a:ext uri="{FF2B5EF4-FFF2-40B4-BE49-F238E27FC236}">
                <a16:creationId xmlns:a16="http://schemas.microsoft.com/office/drawing/2014/main" id="{2E2B9773-A502-4E05-A98F-9142FF78D4D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7F1C95E-5C61-406A-A752-D68CF80B4E0E}"/>
              </a:ext>
            </a:extLst>
          </p:cNvPr>
          <p:cNvSpPr>
            <a:spLocks noGrp="1"/>
          </p:cNvSpPr>
          <p:nvPr>
            <p:ph type="sldNum" sz="quarter" idx="12"/>
          </p:nvPr>
        </p:nvSpPr>
        <p:spPr/>
        <p:txBody>
          <a:bodyPr/>
          <a:lstStyle/>
          <a:p>
            <a:fld id="{DC9CE21A-83E0-4149-9FC7-0971CB215728}" type="slidenum">
              <a:rPr lang="en-US" smtClean="0"/>
              <a:t>‹#›</a:t>
            </a:fld>
            <a:endParaRPr lang="en-US"/>
          </a:p>
        </p:txBody>
      </p:sp>
    </p:spTree>
    <p:extLst>
      <p:ext uri="{BB962C8B-B14F-4D97-AF65-F5344CB8AC3E}">
        <p14:creationId xmlns:p14="http://schemas.microsoft.com/office/powerpoint/2010/main" val="26973553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5D596F1-8FB5-4CB2-82D1-F0CBBCB0D91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B36C592-F9BC-4550-92C9-E13A858A671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36DDDA-49A2-4F8D-AC56-FC94C843715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21AB72A-4A19-48AF-A779-6E6A7180A620}" type="datetimeFigureOut">
              <a:rPr lang="en-US" smtClean="0"/>
              <a:t>1/14/2020</a:t>
            </a:fld>
            <a:endParaRPr lang="en-US"/>
          </a:p>
        </p:txBody>
      </p:sp>
      <p:sp>
        <p:nvSpPr>
          <p:cNvPr id="5" name="Footer Placeholder 4">
            <a:extLst>
              <a:ext uri="{FF2B5EF4-FFF2-40B4-BE49-F238E27FC236}">
                <a16:creationId xmlns:a16="http://schemas.microsoft.com/office/drawing/2014/main" id="{1B756F7D-9F8E-493F-817D-FAB297101B0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3357E51-7EA3-4147-B687-35E4A489B4F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C9CE21A-83E0-4149-9FC7-0971CB215728}" type="slidenum">
              <a:rPr lang="en-US" smtClean="0"/>
              <a:t>‹#›</a:t>
            </a:fld>
            <a:endParaRPr lang="en-US"/>
          </a:p>
        </p:txBody>
      </p:sp>
    </p:spTree>
    <p:extLst>
      <p:ext uri="{BB962C8B-B14F-4D97-AF65-F5344CB8AC3E}">
        <p14:creationId xmlns:p14="http://schemas.microsoft.com/office/powerpoint/2010/main" val="3779605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png"/><Relationship Id="rId5" Type="http://schemas.openxmlformats.org/officeDocument/2006/relationships/hyperlink" Target="mailto:JNS@sonj.org" TargetMode="External"/><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pn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png"/><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2.png"/><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2.png"/><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2.png"/><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2.png"/><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hyperlink" Target="https://www.sonj.org/sports/select-sport/basketball/resource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EDDBA14-6581-49D7-AA1F-7BADB5F116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311797" y="1311797"/>
            <a:ext cx="6858002" cy="4234408"/>
          </a:xfrm>
          <a:prstGeom prst="rect">
            <a:avLst/>
          </a:prstGeom>
        </p:spPr>
      </p:pic>
      <p:pic>
        <p:nvPicPr>
          <p:cNvPr id="5" name="Picture 4">
            <a:extLst>
              <a:ext uri="{FF2B5EF4-FFF2-40B4-BE49-F238E27FC236}">
                <a16:creationId xmlns:a16="http://schemas.microsoft.com/office/drawing/2014/main" id="{991EBB1C-A781-4C71-8EE8-593FE4B512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6456575" y="1122575"/>
            <a:ext cx="6858002" cy="4612848"/>
          </a:xfrm>
          <a:prstGeom prst="rect">
            <a:avLst/>
          </a:prstGeom>
        </p:spPr>
      </p:pic>
      <p:sp>
        <p:nvSpPr>
          <p:cNvPr id="3" name="Subtitle 2">
            <a:extLst>
              <a:ext uri="{FF2B5EF4-FFF2-40B4-BE49-F238E27FC236}">
                <a16:creationId xmlns:a16="http://schemas.microsoft.com/office/drawing/2014/main" id="{612C02BB-7D05-4D74-9BAC-3BE7FCEF70F8}"/>
              </a:ext>
            </a:extLst>
          </p:cNvPr>
          <p:cNvSpPr>
            <a:spLocks noGrp="1"/>
          </p:cNvSpPr>
          <p:nvPr>
            <p:ph type="subTitle" idx="1"/>
          </p:nvPr>
        </p:nvSpPr>
        <p:spPr>
          <a:xfrm>
            <a:off x="2117204" y="4395560"/>
            <a:ext cx="8088086" cy="1655762"/>
          </a:xfrm>
        </p:spPr>
        <p:txBody>
          <a:bodyPr>
            <a:normAutofit/>
          </a:bodyPr>
          <a:lstStyle/>
          <a:p>
            <a:r>
              <a:rPr lang="en-US" sz="3600" b="1" dirty="0"/>
              <a:t>Information for the Upcoming </a:t>
            </a:r>
          </a:p>
          <a:p>
            <a:r>
              <a:rPr lang="en-US" sz="3600" b="1" dirty="0"/>
              <a:t>2020 Season </a:t>
            </a:r>
          </a:p>
        </p:txBody>
      </p:sp>
      <p:sp>
        <p:nvSpPr>
          <p:cNvPr id="2" name="Title 1">
            <a:extLst>
              <a:ext uri="{FF2B5EF4-FFF2-40B4-BE49-F238E27FC236}">
                <a16:creationId xmlns:a16="http://schemas.microsoft.com/office/drawing/2014/main" id="{2B1E5F8D-B1EF-4879-9CF6-23ED49BD00E9}"/>
              </a:ext>
            </a:extLst>
          </p:cNvPr>
          <p:cNvSpPr>
            <a:spLocks noGrp="1"/>
          </p:cNvSpPr>
          <p:nvPr>
            <p:ph type="ctrTitle"/>
          </p:nvPr>
        </p:nvSpPr>
        <p:spPr>
          <a:xfrm>
            <a:off x="2864222" y="2521515"/>
            <a:ext cx="6085115" cy="1655762"/>
          </a:xfrm>
        </p:spPr>
        <p:txBody>
          <a:bodyPr>
            <a:noAutofit/>
          </a:bodyPr>
          <a:lstStyle/>
          <a:p>
            <a:r>
              <a:rPr lang="en-US" sz="7200" dirty="0"/>
              <a:t>Special Olympics New Jersey 2020 Basketball  </a:t>
            </a:r>
          </a:p>
        </p:txBody>
      </p:sp>
      <p:pic>
        <p:nvPicPr>
          <p:cNvPr id="18" name="Audio 17">
            <a:hlinkClick r:id="" action="ppaction://media"/>
            <a:extLst>
              <a:ext uri="{FF2B5EF4-FFF2-40B4-BE49-F238E27FC236}">
                <a16:creationId xmlns:a16="http://schemas.microsoft.com/office/drawing/2014/main" id="{B32777F5-F315-4AA9-B722-EBDB2328E94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615086706"/>
      </p:ext>
    </p:extLst>
  </p:cSld>
  <p:clrMapOvr>
    <a:masterClrMapping/>
  </p:clrMapOvr>
  <mc:AlternateContent xmlns:mc="http://schemas.openxmlformats.org/markup-compatibility/2006">
    <mc:Choice xmlns:p14="http://schemas.microsoft.com/office/powerpoint/2010/main" Requires="p14">
      <p:transition spd="slow" p14:dur="2000" advTm="103681"/>
    </mc:Choice>
    <mc:Fallback>
      <p:transition spd="slow" advTm="1036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59AB67-5681-4B80-B4AB-8B4F0A71AA8A}"/>
              </a:ext>
            </a:extLst>
          </p:cNvPr>
          <p:cNvSpPr>
            <a:spLocks noGrp="1"/>
          </p:cNvSpPr>
          <p:nvPr>
            <p:ph type="title"/>
          </p:nvPr>
        </p:nvSpPr>
        <p:spPr>
          <a:xfrm>
            <a:off x="648980" y="2268"/>
            <a:ext cx="10515600" cy="1325563"/>
          </a:xfrm>
        </p:spPr>
        <p:txBody>
          <a:bodyPr>
            <a:normAutofit/>
          </a:bodyPr>
          <a:lstStyle/>
          <a:p>
            <a:pPr algn="ctr"/>
            <a:r>
              <a:rPr lang="en-US" sz="5400" dirty="0"/>
              <a:t>Dates/Locations</a:t>
            </a:r>
            <a:r>
              <a:rPr lang="en-US" sz="8000" dirty="0"/>
              <a:t> </a:t>
            </a:r>
          </a:p>
        </p:txBody>
      </p:sp>
      <p:pic>
        <p:nvPicPr>
          <p:cNvPr id="4" name="Picture 3">
            <a:extLst>
              <a:ext uri="{FF2B5EF4-FFF2-40B4-BE49-F238E27FC236}">
                <a16:creationId xmlns:a16="http://schemas.microsoft.com/office/drawing/2014/main" id="{BD8A1103-1698-495D-9543-00B2B91074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432139" y="1311797"/>
            <a:ext cx="6858002" cy="4234408"/>
          </a:xfrm>
          <a:prstGeom prst="rect">
            <a:avLst/>
          </a:prstGeom>
        </p:spPr>
      </p:pic>
      <p:pic>
        <p:nvPicPr>
          <p:cNvPr id="5" name="Picture 4">
            <a:extLst>
              <a:ext uri="{FF2B5EF4-FFF2-40B4-BE49-F238E27FC236}">
                <a16:creationId xmlns:a16="http://schemas.microsoft.com/office/drawing/2014/main" id="{6D0E92BC-D52E-4FA2-B13F-D9D1CBE74E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6456575" y="1122575"/>
            <a:ext cx="6858002" cy="4612848"/>
          </a:xfrm>
          <a:prstGeom prst="rect">
            <a:avLst/>
          </a:prstGeom>
        </p:spPr>
      </p:pic>
      <p:sp>
        <p:nvSpPr>
          <p:cNvPr id="3" name="Content Placeholder 2">
            <a:extLst>
              <a:ext uri="{FF2B5EF4-FFF2-40B4-BE49-F238E27FC236}">
                <a16:creationId xmlns:a16="http://schemas.microsoft.com/office/drawing/2014/main" id="{4E33E2FA-C946-4349-B69C-06FB730C369C}"/>
              </a:ext>
            </a:extLst>
          </p:cNvPr>
          <p:cNvSpPr>
            <a:spLocks noGrp="1"/>
          </p:cNvSpPr>
          <p:nvPr>
            <p:ph idx="1"/>
          </p:nvPr>
        </p:nvSpPr>
        <p:spPr>
          <a:xfrm>
            <a:off x="2722775" y="1370543"/>
            <a:ext cx="6746449" cy="4916941"/>
          </a:xfrm>
        </p:spPr>
        <p:txBody>
          <a:bodyPr>
            <a:normAutofit fontScale="77500" lnSpcReduction="20000"/>
          </a:bodyPr>
          <a:lstStyle/>
          <a:p>
            <a:r>
              <a:rPr lang="en-US" sz="1700" b="1" u="sng" dirty="0"/>
              <a:t>League Dates</a:t>
            </a:r>
            <a:r>
              <a:rPr lang="en-US" sz="1700" dirty="0"/>
              <a:t>: January 19 – March 8   (9am-2pm)</a:t>
            </a:r>
          </a:p>
          <a:p>
            <a:r>
              <a:rPr lang="en-US" sz="1700" b="1" u="sng" dirty="0"/>
              <a:t>League Locations:</a:t>
            </a:r>
            <a:r>
              <a:rPr lang="en-US" sz="1700" b="1" dirty="0"/>
              <a:t>  </a:t>
            </a:r>
          </a:p>
          <a:p>
            <a:pPr marL="0" indent="0">
              <a:buNone/>
            </a:pPr>
            <a:r>
              <a:rPr lang="en-US" sz="1700" u="sng" dirty="0"/>
              <a:t>North  -</a:t>
            </a:r>
            <a:r>
              <a:rPr lang="en-US" sz="1700" dirty="0"/>
              <a:t>  Woodrow Wilson Middle School, Clifton, NJ </a:t>
            </a:r>
          </a:p>
          <a:p>
            <a:pPr marL="0" indent="0">
              <a:buNone/>
            </a:pPr>
            <a:r>
              <a:rPr lang="en-US" sz="1700" u="sng" dirty="0"/>
              <a:t>Central</a:t>
            </a:r>
            <a:r>
              <a:rPr lang="en-US" sz="1700" dirty="0"/>
              <a:t> – Notre Dame High School, Lawrenceville, NJ   </a:t>
            </a:r>
            <a:br>
              <a:rPr lang="en-US" sz="1700" dirty="0"/>
            </a:br>
            <a:r>
              <a:rPr lang="en-US" sz="1700" dirty="0"/>
              <a:t>                 SONJ Sports Complex, Lawrenceville, NJ    </a:t>
            </a:r>
          </a:p>
          <a:p>
            <a:pPr marL="0" indent="0">
              <a:buNone/>
            </a:pPr>
            <a:r>
              <a:rPr lang="en-US" sz="1700" u="sng" dirty="0"/>
              <a:t>South</a:t>
            </a:r>
            <a:r>
              <a:rPr lang="en-US" sz="1700" dirty="0"/>
              <a:t> –   </a:t>
            </a:r>
            <a:r>
              <a:rPr lang="en-US" sz="1700" dirty="0" err="1"/>
              <a:t>RiverWinds</a:t>
            </a:r>
            <a:r>
              <a:rPr lang="en-US" sz="1700" dirty="0"/>
              <a:t> Community Center, West Deptford, NJ   </a:t>
            </a:r>
          </a:p>
          <a:p>
            <a:pPr marL="0" indent="0">
              <a:buNone/>
            </a:pPr>
            <a:r>
              <a:rPr lang="en-US" sz="1700" u="sng" dirty="0"/>
              <a:t>East</a:t>
            </a:r>
            <a:r>
              <a:rPr lang="en-US" sz="1700" dirty="0"/>
              <a:t> – Carl Sandburg Middle School,  Old Bridge, NJ </a:t>
            </a:r>
          </a:p>
          <a:p>
            <a:pPr marL="0" indent="0">
              <a:buNone/>
            </a:pPr>
            <a:r>
              <a:rPr lang="en-US" sz="1700" u="sng" dirty="0"/>
              <a:t>Jr. Division (3v3) </a:t>
            </a:r>
            <a:r>
              <a:rPr lang="en-US" sz="1700" dirty="0"/>
              <a:t>-  January 19- March 8.   Location same as league sites.</a:t>
            </a:r>
          </a:p>
          <a:p>
            <a:r>
              <a:rPr lang="en-US" sz="1700" b="1" u="sng" dirty="0"/>
              <a:t>Sectionals:</a:t>
            </a:r>
            <a:r>
              <a:rPr lang="en-US" sz="1700" b="1" dirty="0"/>
              <a:t>  </a:t>
            </a:r>
            <a:r>
              <a:rPr lang="en-US" sz="1700" dirty="0"/>
              <a:t>(Locations- same as league)   </a:t>
            </a:r>
          </a:p>
          <a:p>
            <a:pPr marL="0" indent="0">
              <a:buNone/>
            </a:pPr>
            <a:r>
              <a:rPr lang="en-US" sz="1700" dirty="0"/>
              <a:t>- Saturday and Sunday, March 14-15   (9am-4pm)</a:t>
            </a:r>
          </a:p>
          <a:p>
            <a:r>
              <a:rPr lang="en-US" sz="1700" b="1" u="sng" dirty="0"/>
              <a:t>Spring Games</a:t>
            </a:r>
            <a:r>
              <a:rPr lang="en-US" sz="1700" b="1" dirty="0"/>
              <a:t>:  </a:t>
            </a:r>
          </a:p>
          <a:p>
            <a:pPr>
              <a:buFontTx/>
              <a:buChar char="-"/>
            </a:pPr>
            <a:r>
              <a:rPr lang="en-US" sz="1700" dirty="0"/>
              <a:t>Saturday and Sunday, March 28-29, 2020 </a:t>
            </a:r>
            <a:br>
              <a:rPr lang="en-US" sz="1700" dirty="0"/>
            </a:br>
            <a:r>
              <a:rPr lang="en-US" sz="1700" dirty="0"/>
              <a:t>- Wildwood Convention Center, other venues ,  Wildwood, NJ</a:t>
            </a:r>
            <a:br>
              <a:rPr lang="en-US" sz="1700" dirty="0"/>
            </a:br>
            <a:r>
              <a:rPr lang="en-US" sz="1700" dirty="0"/>
              <a:t>- 8:00am – 5:00pm </a:t>
            </a:r>
          </a:p>
          <a:p>
            <a:r>
              <a:rPr lang="en-US" sz="1700" b="1" u="sng" dirty="0"/>
              <a:t>Unified Cup Basketball:    </a:t>
            </a:r>
            <a:r>
              <a:rPr lang="en-US" sz="1700" dirty="0"/>
              <a:t>Sunday, April 5, 2020 at Princeton University, Princeton, NJ Contact: Jess Stevenson (</a:t>
            </a:r>
            <a:r>
              <a:rPr lang="en-US" sz="1700" dirty="0">
                <a:hlinkClick r:id="rId5"/>
              </a:rPr>
              <a:t>JNS@sonj.org</a:t>
            </a:r>
            <a:r>
              <a:rPr lang="en-US" sz="1700" dirty="0"/>
              <a:t>) </a:t>
            </a:r>
          </a:p>
          <a:p>
            <a:pPr marL="0" indent="0">
              <a:buNone/>
            </a:pPr>
            <a:r>
              <a:rPr lang="en-US" sz="1900" dirty="0"/>
              <a:t>	</a:t>
            </a:r>
            <a:br>
              <a:rPr lang="en-US" sz="1900" dirty="0"/>
            </a:br>
            <a:r>
              <a:rPr lang="en-US" sz="1900" dirty="0"/>
              <a:t>         </a:t>
            </a:r>
            <a:r>
              <a:rPr lang="en-US" sz="1900" b="1" u="sng" dirty="0"/>
              <a:t>REGISTRATION DUE DATE</a:t>
            </a:r>
            <a:r>
              <a:rPr lang="en-US" sz="1900" dirty="0"/>
              <a:t>:   </a:t>
            </a:r>
            <a:r>
              <a:rPr lang="en-US" sz="1900" b="1" dirty="0"/>
              <a:t>Monday, January 13</a:t>
            </a:r>
            <a:r>
              <a:rPr lang="en-US" sz="1900" b="1" baseline="30000" dirty="0"/>
              <a:t>th</a:t>
            </a:r>
            <a:r>
              <a:rPr lang="en-US" sz="1900" b="1" dirty="0"/>
              <a:t> , 2020 </a:t>
            </a:r>
          </a:p>
          <a:p>
            <a:pPr marL="0" indent="0">
              <a:buNone/>
            </a:pPr>
            <a:r>
              <a:rPr lang="en-US" sz="1900" b="1" dirty="0"/>
              <a:t>         </a:t>
            </a:r>
            <a:r>
              <a:rPr lang="en-US" sz="1900" b="1" u="sng" dirty="0"/>
              <a:t>LTP REGISTRATION DUE DATE: </a:t>
            </a:r>
            <a:r>
              <a:rPr lang="en-US" sz="1600" b="1" u="sng" dirty="0"/>
              <a:t>COMPLETED BEFORE STEPPING FOOT ON THE COURT </a:t>
            </a:r>
          </a:p>
          <a:p>
            <a:pPr marL="0" indent="0">
              <a:buNone/>
            </a:pPr>
            <a:r>
              <a:rPr lang="en-US" sz="800" dirty="0"/>
              <a:t>          </a:t>
            </a:r>
          </a:p>
          <a:p>
            <a:pPr marL="0" indent="0">
              <a:buNone/>
            </a:pPr>
            <a:endParaRPr lang="en-US" sz="1600" dirty="0"/>
          </a:p>
        </p:txBody>
      </p:sp>
      <p:pic>
        <p:nvPicPr>
          <p:cNvPr id="10" name="Audio 9">
            <a:hlinkClick r:id="" action="ppaction://media"/>
            <a:extLst>
              <a:ext uri="{FF2B5EF4-FFF2-40B4-BE49-F238E27FC236}">
                <a16:creationId xmlns:a16="http://schemas.microsoft.com/office/drawing/2014/main" id="{F5C54706-D161-48B5-B465-B4EE788F276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737731416"/>
      </p:ext>
    </p:extLst>
  </p:cSld>
  <p:clrMapOvr>
    <a:masterClrMapping/>
  </p:clrMapOvr>
  <mc:AlternateContent xmlns:mc="http://schemas.openxmlformats.org/markup-compatibility/2006">
    <mc:Choice xmlns:p14="http://schemas.microsoft.com/office/powerpoint/2010/main" Requires="p14">
      <p:transition spd="slow" p14:dur="2000" advTm="269644"/>
    </mc:Choice>
    <mc:Fallback>
      <p:transition spd="slow" advTm="2696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E60BE4-37CC-403B-BBEB-DEF7C679C08C}"/>
              </a:ext>
            </a:extLst>
          </p:cNvPr>
          <p:cNvSpPr>
            <a:spLocks noGrp="1"/>
          </p:cNvSpPr>
          <p:nvPr>
            <p:ph type="title"/>
          </p:nvPr>
        </p:nvSpPr>
        <p:spPr/>
        <p:txBody>
          <a:bodyPr/>
          <a:lstStyle/>
          <a:p>
            <a:pPr algn="ctr"/>
            <a:r>
              <a:rPr lang="en-US" sz="5400" dirty="0"/>
              <a:t>League Structure</a:t>
            </a:r>
            <a:r>
              <a:rPr lang="en-US" dirty="0"/>
              <a:t> </a:t>
            </a:r>
          </a:p>
        </p:txBody>
      </p:sp>
      <p:pic>
        <p:nvPicPr>
          <p:cNvPr id="4" name="Picture 3">
            <a:extLst>
              <a:ext uri="{FF2B5EF4-FFF2-40B4-BE49-F238E27FC236}">
                <a16:creationId xmlns:a16="http://schemas.microsoft.com/office/drawing/2014/main" id="{C6182FDD-2EE6-4689-A8EE-0AEAB7691B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921397" y="1311797"/>
            <a:ext cx="6858002" cy="4234408"/>
          </a:xfrm>
          <a:prstGeom prst="rect">
            <a:avLst/>
          </a:prstGeom>
        </p:spPr>
      </p:pic>
      <p:pic>
        <p:nvPicPr>
          <p:cNvPr id="5" name="Picture 4">
            <a:extLst>
              <a:ext uri="{FF2B5EF4-FFF2-40B4-BE49-F238E27FC236}">
                <a16:creationId xmlns:a16="http://schemas.microsoft.com/office/drawing/2014/main" id="{EDCF5E2B-85C4-4F30-A95E-7F600421540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7185918" y="1122577"/>
            <a:ext cx="6858002" cy="4612848"/>
          </a:xfrm>
          <a:prstGeom prst="rect">
            <a:avLst/>
          </a:prstGeom>
        </p:spPr>
      </p:pic>
      <p:sp>
        <p:nvSpPr>
          <p:cNvPr id="3" name="Content Placeholder 2">
            <a:extLst>
              <a:ext uri="{FF2B5EF4-FFF2-40B4-BE49-F238E27FC236}">
                <a16:creationId xmlns:a16="http://schemas.microsoft.com/office/drawing/2014/main" id="{CD2832CE-2FA3-4D1C-B56A-8AF3F51E474E}"/>
              </a:ext>
            </a:extLst>
          </p:cNvPr>
          <p:cNvSpPr>
            <a:spLocks noGrp="1"/>
          </p:cNvSpPr>
          <p:nvPr>
            <p:ph idx="1"/>
          </p:nvPr>
        </p:nvSpPr>
        <p:spPr>
          <a:xfrm>
            <a:off x="2405743" y="1390196"/>
            <a:ext cx="7728994" cy="4814661"/>
          </a:xfrm>
        </p:spPr>
        <p:txBody>
          <a:bodyPr>
            <a:normAutofit fontScale="92500" lnSpcReduction="10000"/>
          </a:bodyPr>
          <a:lstStyle/>
          <a:p>
            <a:pPr marL="0" indent="0">
              <a:buNone/>
            </a:pPr>
            <a:r>
              <a:rPr lang="en-US" sz="2000" b="1" dirty="0"/>
              <a:t>Available events </a:t>
            </a:r>
          </a:p>
          <a:p>
            <a:r>
              <a:rPr lang="en-US" sz="1400" dirty="0"/>
              <a:t>5v5 Traditional Team	</a:t>
            </a:r>
          </a:p>
          <a:p>
            <a:r>
              <a:rPr lang="en-US" sz="1400" dirty="0"/>
              <a:t>5v5 Unified Team </a:t>
            </a:r>
          </a:p>
          <a:p>
            <a:r>
              <a:rPr lang="en-US" sz="1400" dirty="0"/>
              <a:t>3v3 Traditional Team  (available for athletes ages 6-7 and 8-13.  Exhibition games only, no advancement to Sectionals or Fall Games)</a:t>
            </a:r>
          </a:p>
          <a:p>
            <a:r>
              <a:rPr lang="en-US" sz="1400" dirty="0"/>
              <a:t>3v3 Unified Team (available for athletes ages 6-7 and 8-13.  Exhibition games only, no advancement to Sectionals or Fall Games)</a:t>
            </a:r>
          </a:p>
          <a:p>
            <a:pPr marL="0" indent="0">
              <a:buNone/>
            </a:pPr>
            <a:r>
              <a:rPr lang="en-US" sz="2000" b="1" dirty="0"/>
              <a:t>Advancement Criteria </a:t>
            </a:r>
          </a:p>
          <a:p>
            <a:pPr marL="0" indent="0">
              <a:buNone/>
            </a:pPr>
            <a:r>
              <a:rPr lang="en-US" sz="1400" dirty="0"/>
              <a:t>Teams must compete in league to go to Sectionals and Spring Games.  Individuals may only miss 2 games MAXIMUM in order to be eligible for Spring Games.  Top 2 finishers in their respective Sectional division will advance to Spring Games. </a:t>
            </a:r>
          </a:p>
          <a:p>
            <a:pPr marL="0" indent="0">
              <a:buNone/>
            </a:pPr>
            <a:r>
              <a:rPr lang="en-US" sz="2000" b="1" dirty="0"/>
              <a:t>General Guidelines to Follow</a:t>
            </a:r>
          </a:p>
          <a:p>
            <a:r>
              <a:rPr lang="en-US" sz="1400" dirty="0"/>
              <a:t>Teams must be properly uniformed.  Matching colored uniforms with numbers on front and back are required. Jerseys/T-shirts must be tucked in.  Shirts worn under the jersey MUST be the same color as the predominant jersey color.  If your team uses reversible jerseys, you can choose either one of the colors of the jersey, as long as the entire team is matching.   Failure to comply will result in a technical foul and 2 foul shots and possession of the ball for the opposing team.  </a:t>
            </a:r>
          </a:p>
          <a:p>
            <a:r>
              <a:rPr lang="en-US" sz="1400" dirty="0"/>
              <a:t>Lunch is not provided during league dates.  Please be sure to bring sufficient food and water during league games if necessary.    Lunches are only provided on a 4:1 athlete to coach ratio during Sectional competition and Spring Games.  </a:t>
            </a:r>
          </a:p>
          <a:p>
            <a:pPr marL="0" indent="0">
              <a:buNone/>
            </a:pPr>
            <a:endParaRPr lang="en-US" sz="2000" dirty="0"/>
          </a:p>
        </p:txBody>
      </p:sp>
      <p:pic>
        <p:nvPicPr>
          <p:cNvPr id="9" name="Audio 8">
            <a:hlinkClick r:id="" action="ppaction://media"/>
            <a:extLst>
              <a:ext uri="{FF2B5EF4-FFF2-40B4-BE49-F238E27FC236}">
                <a16:creationId xmlns:a16="http://schemas.microsoft.com/office/drawing/2014/main" id="{C5ADF7A6-7C8D-44BB-83BA-2D5F6B25E47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795841010"/>
      </p:ext>
    </p:extLst>
  </p:cSld>
  <p:clrMapOvr>
    <a:masterClrMapping/>
  </p:clrMapOvr>
  <mc:AlternateContent xmlns:mc="http://schemas.openxmlformats.org/markup-compatibility/2006">
    <mc:Choice xmlns:p14="http://schemas.microsoft.com/office/powerpoint/2010/main" Requires="p14">
      <p:transition spd="slow" p14:dur="2000" advTm="131647"/>
    </mc:Choice>
    <mc:Fallback>
      <p:transition spd="slow" advTm="1316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64258D-A22B-453B-9B3B-113CA18D23B7}"/>
              </a:ext>
            </a:extLst>
          </p:cNvPr>
          <p:cNvSpPr>
            <a:spLocks noGrp="1"/>
          </p:cNvSpPr>
          <p:nvPr>
            <p:ph type="title"/>
          </p:nvPr>
        </p:nvSpPr>
        <p:spPr/>
        <p:txBody>
          <a:bodyPr>
            <a:normAutofit/>
          </a:bodyPr>
          <a:lstStyle/>
          <a:p>
            <a:pPr algn="ctr"/>
            <a:r>
              <a:rPr lang="en-US" sz="5400" dirty="0"/>
              <a:t>League Structure </a:t>
            </a:r>
            <a:r>
              <a:rPr lang="en-US" sz="8000" dirty="0"/>
              <a:t> </a:t>
            </a:r>
          </a:p>
        </p:txBody>
      </p:sp>
      <p:pic>
        <p:nvPicPr>
          <p:cNvPr id="4" name="Picture 3">
            <a:extLst>
              <a:ext uri="{FF2B5EF4-FFF2-40B4-BE49-F238E27FC236}">
                <a16:creationId xmlns:a16="http://schemas.microsoft.com/office/drawing/2014/main" id="{43936F0C-4F7A-425E-990C-8C6AF6799B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2247969" y="1311797"/>
            <a:ext cx="6858002" cy="4234408"/>
          </a:xfrm>
          <a:prstGeom prst="rect">
            <a:avLst/>
          </a:prstGeom>
        </p:spPr>
      </p:pic>
      <p:pic>
        <p:nvPicPr>
          <p:cNvPr id="5" name="Picture 4">
            <a:extLst>
              <a:ext uri="{FF2B5EF4-FFF2-40B4-BE49-F238E27FC236}">
                <a16:creationId xmlns:a16="http://schemas.microsoft.com/office/drawing/2014/main" id="{BE1E5AD7-0BD0-4832-B2AD-9B20ACB7F1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7358742" y="1122575"/>
            <a:ext cx="6858002" cy="4612848"/>
          </a:xfrm>
          <a:prstGeom prst="rect">
            <a:avLst/>
          </a:prstGeom>
        </p:spPr>
      </p:pic>
      <p:sp>
        <p:nvSpPr>
          <p:cNvPr id="3" name="Content Placeholder 2">
            <a:extLst>
              <a:ext uri="{FF2B5EF4-FFF2-40B4-BE49-F238E27FC236}">
                <a16:creationId xmlns:a16="http://schemas.microsoft.com/office/drawing/2014/main" id="{8A91CDD8-F9BD-4D36-A601-65DBE0D3DFC8}"/>
              </a:ext>
            </a:extLst>
          </p:cNvPr>
          <p:cNvSpPr>
            <a:spLocks noGrp="1"/>
          </p:cNvSpPr>
          <p:nvPr>
            <p:ph idx="1"/>
          </p:nvPr>
        </p:nvSpPr>
        <p:spPr>
          <a:xfrm>
            <a:off x="1181032" y="1553482"/>
            <a:ext cx="9040654" cy="4531632"/>
          </a:xfrm>
          <a:noFill/>
        </p:spPr>
        <p:txBody>
          <a:bodyPr>
            <a:normAutofit fontScale="92500"/>
          </a:bodyPr>
          <a:lstStyle/>
          <a:p>
            <a:pPr marL="0" indent="0">
              <a:buNone/>
            </a:pPr>
            <a:r>
              <a:rPr lang="en-US" b="1" dirty="0"/>
              <a:t>Roster</a:t>
            </a:r>
          </a:p>
          <a:p>
            <a:r>
              <a:rPr lang="en-US" sz="1400" dirty="0"/>
              <a:t>Maximum 3 coaches per team.  Coaches are permitted to coach more than one team during the season. </a:t>
            </a:r>
          </a:p>
          <a:p>
            <a:r>
              <a:rPr lang="en-US" sz="1400" dirty="0"/>
              <a:t>Minimum 7 players, maximum 10 players per roster.  Teams may advance to Spring Games with a minimum of 5 players.   </a:t>
            </a:r>
          </a:p>
          <a:p>
            <a:r>
              <a:rPr lang="en-US" sz="1400" dirty="0"/>
              <a:t>Athlete medicals must be valid through March 29, 2020  to be eligible for competition. </a:t>
            </a:r>
          </a:p>
          <a:p>
            <a:r>
              <a:rPr lang="en-US" sz="1400" dirty="0"/>
              <a:t>Rosters MUST be finalized by Thursday, January 30,2020. </a:t>
            </a:r>
          </a:p>
          <a:p>
            <a:pPr marL="0" indent="0">
              <a:buNone/>
            </a:pPr>
            <a:r>
              <a:rPr lang="en-US" b="1" dirty="0"/>
              <a:t>Schedule</a:t>
            </a:r>
            <a:r>
              <a:rPr lang="en-US" dirty="0"/>
              <a:t> </a:t>
            </a:r>
          </a:p>
          <a:p>
            <a:r>
              <a:rPr lang="en-US" sz="1400" dirty="0"/>
              <a:t>There are (8) schedule dates in the basketball season. </a:t>
            </a:r>
          </a:p>
          <a:p>
            <a:pPr lvl="1"/>
            <a:r>
              <a:rPr lang="en-US" sz="1400" dirty="0"/>
              <a:t>Teams have the option to choose (1) week to take a bye. </a:t>
            </a:r>
          </a:p>
          <a:p>
            <a:pPr lvl="1"/>
            <a:r>
              <a:rPr lang="en-US" sz="1400" dirty="0"/>
              <a:t>If a team does not request a bye before the start of the season, it can be assigned a bye at the discretion of SONJ</a:t>
            </a:r>
          </a:p>
          <a:p>
            <a:pPr lvl="1"/>
            <a:r>
              <a:rPr lang="en-US" sz="1400" dirty="0"/>
              <a:t>All teams must notify SONJ in the event that they will not attend a scheduled league date.  Failure to show will be categorized as follows: </a:t>
            </a:r>
          </a:p>
          <a:p>
            <a:pPr lvl="2"/>
            <a:r>
              <a:rPr lang="en-US" sz="1400" dirty="0"/>
              <a:t>Cancellation- a contest is considered “cancelled” if notification is made prior to 12:00 PM on the Friday before the contest.   </a:t>
            </a:r>
          </a:p>
          <a:p>
            <a:pPr lvl="2"/>
            <a:r>
              <a:rPr lang="en-US" sz="1400" dirty="0"/>
              <a:t>Forfeit- a contest is considered a “forfeit” if notification is made after 12:00 PM on that Friday before the contest.  </a:t>
            </a:r>
          </a:p>
          <a:p>
            <a:pPr lvl="2"/>
            <a:r>
              <a:rPr lang="en-US" sz="1400" dirty="0"/>
              <a:t>A contest is also considered a “forfeit” if a team arrives more than 15 minutes after scheduled start time, is improperly uniformed, or has an ineligible player participating in the game.  </a:t>
            </a:r>
          </a:p>
          <a:p>
            <a:pPr lvl="2"/>
            <a:endParaRPr lang="en-US" sz="1400" dirty="0"/>
          </a:p>
          <a:p>
            <a:pPr marL="457200" lvl="1" indent="0">
              <a:buNone/>
            </a:pPr>
            <a:endParaRPr lang="en-US" sz="1400" dirty="0"/>
          </a:p>
          <a:p>
            <a:pPr lvl="1"/>
            <a:endParaRPr lang="en-US" sz="1400" dirty="0"/>
          </a:p>
          <a:p>
            <a:pPr marL="457200" lvl="1" indent="0">
              <a:buNone/>
            </a:pPr>
            <a:endParaRPr lang="en-US" sz="1400" dirty="0"/>
          </a:p>
        </p:txBody>
      </p:sp>
      <p:pic>
        <p:nvPicPr>
          <p:cNvPr id="7" name="Audio 6">
            <a:hlinkClick r:id="" action="ppaction://media"/>
            <a:extLst>
              <a:ext uri="{FF2B5EF4-FFF2-40B4-BE49-F238E27FC236}">
                <a16:creationId xmlns:a16="http://schemas.microsoft.com/office/drawing/2014/main" id="{7E7D17BD-A2CE-4384-BC21-5F52C3D21F1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02627317"/>
      </p:ext>
    </p:extLst>
  </p:cSld>
  <p:clrMapOvr>
    <a:masterClrMapping/>
  </p:clrMapOvr>
  <mc:AlternateContent xmlns:mc="http://schemas.openxmlformats.org/markup-compatibility/2006">
    <mc:Choice xmlns:p14="http://schemas.microsoft.com/office/powerpoint/2010/main" Requires="p14">
      <p:transition spd="slow" p14:dur="2000" advTm="222227"/>
    </mc:Choice>
    <mc:Fallback>
      <p:transition spd="slow" advTm="2222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F4B17F-E86F-4A8A-8E70-CACE54B88471}"/>
              </a:ext>
            </a:extLst>
          </p:cNvPr>
          <p:cNvSpPr>
            <a:spLocks noGrp="1"/>
          </p:cNvSpPr>
          <p:nvPr>
            <p:ph type="title"/>
          </p:nvPr>
        </p:nvSpPr>
        <p:spPr>
          <a:xfrm>
            <a:off x="704385" y="142101"/>
            <a:ext cx="10515600" cy="1325563"/>
          </a:xfrm>
        </p:spPr>
        <p:txBody>
          <a:bodyPr>
            <a:normAutofit/>
          </a:bodyPr>
          <a:lstStyle/>
          <a:p>
            <a:pPr algn="ctr"/>
            <a:r>
              <a:rPr lang="en-US" sz="5400" dirty="0"/>
              <a:t>Basketball Rules </a:t>
            </a:r>
          </a:p>
        </p:txBody>
      </p:sp>
      <p:sp>
        <p:nvSpPr>
          <p:cNvPr id="3" name="Content Placeholder 2">
            <a:extLst>
              <a:ext uri="{FF2B5EF4-FFF2-40B4-BE49-F238E27FC236}">
                <a16:creationId xmlns:a16="http://schemas.microsoft.com/office/drawing/2014/main" id="{38BF8F8A-AA49-4A4B-8992-EA6C373D2A73}"/>
              </a:ext>
            </a:extLst>
          </p:cNvPr>
          <p:cNvSpPr>
            <a:spLocks noGrp="1"/>
          </p:cNvSpPr>
          <p:nvPr>
            <p:ph idx="1"/>
          </p:nvPr>
        </p:nvSpPr>
        <p:spPr>
          <a:xfrm>
            <a:off x="1816308" y="1286158"/>
            <a:ext cx="8559384" cy="4889789"/>
          </a:xfrm>
        </p:spPr>
        <p:txBody>
          <a:bodyPr>
            <a:normAutofit/>
          </a:bodyPr>
          <a:lstStyle/>
          <a:p>
            <a:pPr marL="0" indent="0">
              <a:buNone/>
            </a:pPr>
            <a:r>
              <a:rPr lang="en-US" sz="2400" b="1" dirty="0"/>
              <a:t>General Rules </a:t>
            </a:r>
          </a:p>
          <a:p>
            <a:r>
              <a:rPr lang="en-US" sz="1600" dirty="0"/>
              <a:t>All games consist of two, 16-minute halves, running time.  Clock stops only for foul shots, timeouts, and during the last two minutes of the second half (on every whistle).  </a:t>
            </a:r>
          </a:p>
          <a:p>
            <a:r>
              <a:rPr lang="en-US" sz="1600" dirty="0"/>
              <a:t>Only 1 coach permitted to stand during game play.  </a:t>
            </a:r>
          </a:p>
          <a:p>
            <a:r>
              <a:rPr lang="en-US" sz="1600" dirty="0"/>
              <a:t>Overtime is strictly for sectional and chapter competition only.  </a:t>
            </a:r>
          </a:p>
          <a:p>
            <a:r>
              <a:rPr lang="en-US" sz="1600" dirty="0"/>
              <a:t>When necessary, overtime is a 4-minute period, running time. </a:t>
            </a:r>
          </a:p>
          <a:p>
            <a:r>
              <a:rPr lang="en-US" sz="1600" dirty="0"/>
              <a:t>A total of five timeouts are allocated per game for each team (two 30 sec, three full (one minute) timeouts). </a:t>
            </a:r>
          </a:p>
          <a:p>
            <a:r>
              <a:rPr lang="en-US" sz="1600" dirty="0"/>
              <a:t>The bonus (2 free throws) occurs in each half when a team picks up its 7</a:t>
            </a:r>
            <a:r>
              <a:rPr lang="en-US" sz="1600" baseline="30000" dirty="0"/>
              <a:t>th</a:t>
            </a:r>
            <a:r>
              <a:rPr lang="en-US" sz="1600" dirty="0"/>
              <a:t> team foul.  Teams reset to 0 at the beginning of the second half. </a:t>
            </a:r>
          </a:p>
          <a:p>
            <a:r>
              <a:rPr lang="en-US" sz="1600" dirty="0"/>
              <a:t> </a:t>
            </a:r>
            <a:r>
              <a:rPr lang="en-US" sz="1600" u="sng" dirty="0"/>
              <a:t>Expanded intentional foul</a:t>
            </a:r>
            <a:r>
              <a:rPr lang="en-US" sz="1600" dirty="0"/>
              <a:t>:   States that the foul shall also be ruled intentional if, while playing the ball, a player causes excessive contact with an opponent.  </a:t>
            </a:r>
          </a:p>
          <a:p>
            <a:r>
              <a:rPr lang="en-US" sz="1600" dirty="0"/>
              <a:t>It is not considered a violation if a defensive player, who jumped from the front court, secures control of the ball while both feet are off the floor and he or she returns to the floor with on or both feet in the back court.  </a:t>
            </a:r>
          </a:p>
          <a:p>
            <a:pPr marL="0" indent="0">
              <a:buNone/>
            </a:pPr>
            <a:endParaRPr lang="en-US" sz="1600" dirty="0"/>
          </a:p>
          <a:p>
            <a:endParaRPr lang="en-US" sz="1600" dirty="0"/>
          </a:p>
        </p:txBody>
      </p:sp>
      <p:pic>
        <p:nvPicPr>
          <p:cNvPr id="4" name="Picture 3">
            <a:extLst>
              <a:ext uri="{FF2B5EF4-FFF2-40B4-BE49-F238E27FC236}">
                <a16:creationId xmlns:a16="http://schemas.microsoft.com/office/drawing/2014/main" id="{413EBB0E-17E1-45A7-BA97-D6B4B4E15C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2536937" y="1311797"/>
            <a:ext cx="6858002" cy="4234408"/>
          </a:xfrm>
          <a:prstGeom prst="rect">
            <a:avLst/>
          </a:prstGeom>
        </p:spPr>
      </p:pic>
      <p:pic>
        <p:nvPicPr>
          <p:cNvPr id="5" name="Picture 4">
            <a:extLst>
              <a:ext uri="{FF2B5EF4-FFF2-40B4-BE49-F238E27FC236}">
                <a16:creationId xmlns:a16="http://schemas.microsoft.com/office/drawing/2014/main" id="{43F68019-9129-4D95-9568-6E4BC41311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7638937" y="1122577"/>
            <a:ext cx="6858002" cy="4612848"/>
          </a:xfrm>
          <a:prstGeom prst="rect">
            <a:avLst/>
          </a:prstGeom>
        </p:spPr>
      </p:pic>
      <p:pic>
        <p:nvPicPr>
          <p:cNvPr id="6" name="Audio 5">
            <a:hlinkClick r:id="" action="ppaction://media"/>
            <a:extLst>
              <a:ext uri="{FF2B5EF4-FFF2-40B4-BE49-F238E27FC236}">
                <a16:creationId xmlns:a16="http://schemas.microsoft.com/office/drawing/2014/main" id="{1CFCD270-1DB4-405F-98CB-9274EE4427C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239700510"/>
      </p:ext>
    </p:extLst>
  </p:cSld>
  <p:clrMapOvr>
    <a:masterClrMapping/>
  </p:clrMapOvr>
  <mc:AlternateContent xmlns:mc="http://schemas.openxmlformats.org/markup-compatibility/2006">
    <mc:Choice xmlns:p14="http://schemas.microsoft.com/office/powerpoint/2010/main" Requires="p14">
      <p:transition spd="slow" p14:dur="2000" advTm="108514"/>
    </mc:Choice>
    <mc:Fallback>
      <p:transition spd="slow" advTm="1085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C0C808-5A3E-415F-B29D-FC6A86C94773}"/>
              </a:ext>
            </a:extLst>
          </p:cNvPr>
          <p:cNvSpPr>
            <a:spLocks noGrp="1"/>
          </p:cNvSpPr>
          <p:nvPr>
            <p:ph type="title"/>
          </p:nvPr>
        </p:nvSpPr>
        <p:spPr>
          <a:xfrm>
            <a:off x="592873" y="250031"/>
            <a:ext cx="10515600" cy="1325563"/>
          </a:xfrm>
        </p:spPr>
        <p:txBody>
          <a:bodyPr>
            <a:normAutofit/>
          </a:bodyPr>
          <a:lstStyle/>
          <a:p>
            <a:pPr algn="ctr"/>
            <a:r>
              <a:rPr lang="en-US" sz="5400" dirty="0"/>
              <a:t>Basketball Rules </a:t>
            </a:r>
          </a:p>
        </p:txBody>
      </p:sp>
      <p:sp>
        <p:nvSpPr>
          <p:cNvPr id="3" name="Content Placeholder 2">
            <a:extLst>
              <a:ext uri="{FF2B5EF4-FFF2-40B4-BE49-F238E27FC236}">
                <a16:creationId xmlns:a16="http://schemas.microsoft.com/office/drawing/2014/main" id="{D7CA6C9C-68A1-4F08-A50D-3322102EEDDD}"/>
              </a:ext>
            </a:extLst>
          </p:cNvPr>
          <p:cNvSpPr>
            <a:spLocks noGrp="1"/>
          </p:cNvSpPr>
          <p:nvPr>
            <p:ph idx="1"/>
          </p:nvPr>
        </p:nvSpPr>
        <p:spPr>
          <a:xfrm>
            <a:off x="2488366" y="1390911"/>
            <a:ext cx="7600013" cy="5069850"/>
          </a:xfrm>
        </p:spPr>
        <p:txBody>
          <a:bodyPr>
            <a:normAutofit/>
          </a:bodyPr>
          <a:lstStyle/>
          <a:p>
            <a:pPr marL="0" indent="0">
              <a:buNone/>
            </a:pPr>
            <a:r>
              <a:rPr lang="en-US" sz="2400" b="1" dirty="0"/>
              <a:t>General Rules (cont.)</a:t>
            </a:r>
          </a:p>
          <a:p>
            <a:r>
              <a:rPr lang="en-US" sz="1600" dirty="0"/>
              <a:t>One team warning per game for delay of game if player interferes with the ball after a basket is scored.  A technical foul will be called and enforced after. </a:t>
            </a:r>
          </a:p>
          <a:p>
            <a:r>
              <a:rPr lang="en-US" sz="1600" dirty="0"/>
              <a:t>No free throws will be taken for double technical fouls or simultaneous technical fouls by opponents. Play resumes with an alternating possession throw-in at the division line.  </a:t>
            </a:r>
          </a:p>
          <a:p>
            <a:r>
              <a:rPr lang="en-US" sz="1600" dirty="0"/>
              <a:t>No player in a marked lane space shall fake entrance into the lane to cause an opponent to enter early and commit a violation. </a:t>
            </a:r>
          </a:p>
          <a:p>
            <a:r>
              <a:rPr lang="en-US" sz="1600" dirty="0"/>
              <a:t>On foul shots, occupants of marked lane spaces may leave on the release of shot.  Shooter and all players outside of marked lane spaces must wait for ball to hit the rim. </a:t>
            </a:r>
          </a:p>
          <a:p>
            <a:r>
              <a:rPr lang="en-US" sz="1600" dirty="0"/>
              <a:t>In a free-throw situation, there are no substitutions permitted until after the first free throw.  </a:t>
            </a:r>
          </a:p>
          <a:p>
            <a:r>
              <a:rPr lang="en-US" sz="1600" dirty="0"/>
              <a:t>IAABO officials are used; therefore SONJ uses IAABO rules to govern basketball games. </a:t>
            </a:r>
          </a:p>
          <a:p>
            <a:endParaRPr lang="en-US" sz="1600" dirty="0"/>
          </a:p>
        </p:txBody>
      </p:sp>
      <p:pic>
        <p:nvPicPr>
          <p:cNvPr id="4" name="Picture 3">
            <a:extLst>
              <a:ext uri="{FF2B5EF4-FFF2-40B4-BE49-F238E27FC236}">
                <a16:creationId xmlns:a16="http://schemas.microsoft.com/office/drawing/2014/main" id="{73A60CCE-AF48-4AD1-8748-DB169F784D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7381044" y="1122577"/>
            <a:ext cx="6858002" cy="4612848"/>
          </a:xfrm>
          <a:prstGeom prst="rect">
            <a:avLst/>
          </a:prstGeom>
        </p:spPr>
      </p:pic>
      <p:pic>
        <p:nvPicPr>
          <p:cNvPr id="5" name="Picture 4">
            <a:extLst>
              <a:ext uri="{FF2B5EF4-FFF2-40B4-BE49-F238E27FC236}">
                <a16:creationId xmlns:a16="http://schemas.microsoft.com/office/drawing/2014/main" id="{D1FA7B71-7513-4B0A-85ED-15427B7D3C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969338" y="1311797"/>
            <a:ext cx="6858002" cy="4234408"/>
          </a:xfrm>
          <a:prstGeom prst="rect">
            <a:avLst/>
          </a:prstGeom>
        </p:spPr>
      </p:pic>
      <p:pic>
        <p:nvPicPr>
          <p:cNvPr id="6" name="Audio 5">
            <a:hlinkClick r:id="" action="ppaction://media"/>
            <a:extLst>
              <a:ext uri="{FF2B5EF4-FFF2-40B4-BE49-F238E27FC236}">
                <a16:creationId xmlns:a16="http://schemas.microsoft.com/office/drawing/2014/main" id="{0EBA95A1-61C5-4E8F-81A9-444CE3D7D2F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527726645"/>
      </p:ext>
    </p:extLst>
  </p:cSld>
  <p:clrMapOvr>
    <a:masterClrMapping/>
  </p:clrMapOvr>
  <mc:AlternateContent xmlns:mc="http://schemas.openxmlformats.org/markup-compatibility/2006">
    <mc:Choice xmlns:p14="http://schemas.microsoft.com/office/powerpoint/2010/main" Requires="p14">
      <p:transition spd="slow" p14:dur="2000" advTm="70528"/>
    </mc:Choice>
    <mc:Fallback>
      <p:transition spd="slow" advTm="705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C0C808-5A3E-415F-B29D-FC6A86C94773}"/>
              </a:ext>
            </a:extLst>
          </p:cNvPr>
          <p:cNvSpPr>
            <a:spLocks noGrp="1"/>
          </p:cNvSpPr>
          <p:nvPr>
            <p:ph type="title"/>
          </p:nvPr>
        </p:nvSpPr>
        <p:spPr>
          <a:xfrm>
            <a:off x="592873" y="250031"/>
            <a:ext cx="10515600" cy="1325563"/>
          </a:xfrm>
        </p:spPr>
        <p:txBody>
          <a:bodyPr>
            <a:normAutofit/>
          </a:bodyPr>
          <a:lstStyle/>
          <a:p>
            <a:pPr algn="ctr"/>
            <a:r>
              <a:rPr lang="en-US" sz="5400" dirty="0"/>
              <a:t>Ejection Policy </a:t>
            </a:r>
          </a:p>
        </p:txBody>
      </p:sp>
      <p:sp>
        <p:nvSpPr>
          <p:cNvPr id="3" name="Content Placeholder 2">
            <a:extLst>
              <a:ext uri="{FF2B5EF4-FFF2-40B4-BE49-F238E27FC236}">
                <a16:creationId xmlns:a16="http://schemas.microsoft.com/office/drawing/2014/main" id="{D7CA6C9C-68A1-4F08-A50D-3322102EEDDD}"/>
              </a:ext>
            </a:extLst>
          </p:cNvPr>
          <p:cNvSpPr>
            <a:spLocks noGrp="1"/>
          </p:cNvSpPr>
          <p:nvPr>
            <p:ph idx="1"/>
          </p:nvPr>
        </p:nvSpPr>
        <p:spPr>
          <a:xfrm>
            <a:off x="2488366" y="1390911"/>
            <a:ext cx="7600013" cy="5069850"/>
          </a:xfrm>
        </p:spPr>
        <p:txBody>
          <a:bodyPr>
            <a:normAutofit/>
          </a:bodyPr>
          <a:lstStyle/>
          <a:p>
            <a:pPr lvl="0"/>
            <a:r>
              <a:rPr lang="en-US" sz="2000" dirty="0"/>
              <a:t>New Ejection Procedures in place for 2020</a:t>
            </a:r>
          </a:p>
          <a:p>
            <a:pPr lvl="1"/>
            <a:r>
              <a:rPr lang="en-US" sz="2000" dirty="0"/>
              <a:t>Applies to athletes, Unified partners, coaches and spectators</a:t>
            </a:r>
          </a:p>
          <a:p>
            <a:pPr lvl="1"/>
            <a:r>
              <a:rPr lang="en-US" sz="2000" dirty="0"/>
              <a:t>Coaches are required to review the ejection procedures and then share with their athletes and families (they will be posted on the website)</a:t>
            </a:r>
          </a:p>
          <a:p>
            <a:pPr lvl="1"/>
            <a:r>
              <a:rPr lang="en-US" sz="2000" dirty="0"/>
              <a:t>Anyone ejected before, during or after an event for an unsportsmanlike, flagrant, verbal, or physical misconduct will be disqualified from the next scheduled game/meet.</a:t>
            </a:r>
          </a:p>
          <a:p>
            <a:pPr lvl="1"/>
            <a:r>
              <a:rPr lang="en-US" sz="2000" dirty="0"/>
              <a:t>Consequences increase with additional ejections</a:t>
            </a:r>
          </a:p>
          <a:p>
            <a:pPr lvl="1"/>
            <a:r>
              <a:rPr lang="en-US" sz="2000" dirty="0"/>
              <a:t>Spectator ejections may impact team eligibility – coaches should communicate proper conduct to parents and spectators and set expectations from the beginning of the season.</a:t>
            </a:r>
          </a:p>
          <a:p>
            <a:pPr marL="0" lvl="0" indent="0">
              <a:buNone/>
            </a:pPr>
            <a:endParaRPr lang="en-US" dirty="0"/>
          </a:p>
        </p:txBody>
      </p:sp>
      <p:pic>
        <p:nvPicPr>
          <p:cNvPr id="4" name="Picture 3">
            <a:extLst>
              <a:ext uri="{FF2B5EF4-FFF2-40B4-BE49-F238E27FC236}">
                <a16:creationId xmlns:a16="http://schemas.microsoft.com/office/drawing/2014/main" id="{73A60CCE-AF48-4AD1-8748-DB169F784D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7381044" y="1122577"/>
            <a:ext cx="6858002" cy="4612848"/>
          </a:xfrm>
          <a:prstGeom prst="rect">
            <a:avLst/>
          </a:prstGeom>
        </p:spPr>
      </p:pic>
      <p:pic>
        <p:nvPicPr>
          <p:cNvPr id="5" name="Picture 4">
            <a:extLst>
              <a:ext uri="{FF2B5EF4-FFF2-40B4-BE49-F238E27FC236}">
                <a16:creationId xmlns:a16="http://schemas.microsoft.com/office/drawing/2014/main" id="{D1FA7B71-7513-4B0A-85ED-15427B7D3C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969338" y="1311797"/>
            <a:ext cx="6858002" cy="4234408"/>
          </a:xfrm>
          <a:prstGeom prst="rect">
            <a:avLst/>
          </a:prstGeom>
        </p:spPr>
      </p:pic>
      <p:pic>
        <p:nvPicPr>
          <p:cNvPr id="6" name="Audio 5">
            <a:hlinkClick r:id="" action="ppaction://media"/>
            <a:extLst>
              <a:ext uri="{FF2B5EF4-FFF2-40B4-BE49-F238E27FC236}">
                <a16:creationId xmlns:a16="http://schemas.microsoft.com/office/drawing/2014/main" id="{B397F35E-9B99-4BAF-822E-8E220003135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550761176"/>
      </p:ext>
    </p:extLst>
  </p:cSld>
  <p:clrMapOvr>
    <a:masterClrMapping/>
  </p:clrMapOvr>
  <mc:AlternateContent xmlns:mc="http://schemas.openxmlformats.org/markup-compatibility/2006">
    <mc:Choice xmlns:p14="http://schemas.microsoft.com/office/powerpoint/2010/main" Requires="p14">
      <p:transition spd="slow" p14:dur="2000" advTm="344385"/>
    </mc:Choice>
    <mc:Fallback>
      <p:transition spd="slow" advTm="3443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FAF148-7EC4-4C25-B574-527CB9F33F5A}"/>
              </a:ext>
            </a:extLst>
          </p:cNvPr>
          <p:cNvSpPr>
            <a:spLocks noGrp="1"/>
          </p:cNvSpPr>
          <p:nvPr>
            <p:ph type="title"/>
          </p:nvPr>
        </p:nvSpPr>
        <p:spPr/>
        <p:txBody>
          <a:bodyPr>
            <a:normAutofit/>
          </a:bodyPr>
          <a:lstStyle/>
          <a:p>
            <a:pPr algn="ctr"/>
            <a:r>
              <a:rPr lang="en-US" sz="4800" dirty="0"/>
              <a:t>Differentiating Fouls </a:t>
            </a:r>
          </a:p>
        </p:txBody>
      </p:sp>
      <p:sp>
        <p:nvSpPr>
          <p:cNvPr id="3" name="Content Placeholder 2">
            <a:extLst>
              <a:ext uri="{FF2B5EF4-FFF2-40B4-BE49-F238E27FC236}">
                <a16:creationId xmlns:a16="http://schemas.microsoft.com/office/drawing/2014/main" id="{1445A948-0CF0-48C6-B388-0FA66361BC0C}"/>
              </a:ext>
            </a:extLst>
          </p:cNvPr>
          <p:cNvSpPr>
            <a:spLocks noGrp="1"/>
          </p:cNvSpPr>
          <p:nvPr>
            <p:ph idx="1"/>
          </p:nvPr>
        </p:nvSpPr>
        <p:spPr>
          <a:xfrm>
            <a:off x="2079678" y="1566719"/>
            <a:ext cx="8860971" cy="4303032"/>
          </a:xfrm>
        </p:spPr>
        <p:txBody>
          <a:bodyPr>
            <a:normAutofit/>
          </a:bodyPr>
          <a:lstStyle/>
          <a:p>
            <a:pPr marL="0" indent="0">
              <a:buNone/>
            </a:pPr>
            <a:r>
              <a:rPr lang="en-US" sz="2400" dirty="0"/>
              <a:t>Technical vs. Flagrant</a:t>
            </a:r>
          </a:p>
          <a:p>
            <a:r>
              <a:rPr lang="en-US" sz="2400" dirty="0"/>
              <a:t> </a:t>
            </a:r>
            <a:r>
              <a:rPr lang="en-US" sz="1800" dirty="0"/>
              <a:t>A technical foul is called when a player uses unnecessary language directed to a referee/opposing player, throws the ball at the referee or an opponent, or otherwise acts in an unsportsmanlike way. On a technical foul the opposing team gets 1 free throw and the play continues from where it was</a:t>
            </a:r>
          </a:p>
          <a:p>
            <a:r>
              <a:rPr lang="en-US" sz="1800" dirty="0"/>
              <a:t>A flagrant foul is when a player fouls an opposing player with excessive force, possibly when the player seems to be trying to do more than just go for the ball and stop the opponent from scoring. On a flagrant foul, the opposing team gets two free throws and is given possession of the ball.</a:t>
            </a:r>
          </a:p>
        </p:txBody>
      </p:sp>
      <p:pic>
        <p:nvPicPr>
          <p:cNvPr id="4" name="Picture 3">
            <a:extLst>
              <a:ext uri="{FF2B5EF4-FFF2-40B4-BE49-F238E27FC236}">
                <a16:creationId xmlns:a16="http://schemas.microsoft.com/office/drawing/2014/main" id="{E92598C8-D2BC-4F81-9898-5C68E80CD1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615249" y="1243305"/>
            <a:ext cx="6858002" cy="4234408"/>
          </a:xfrm>
          <a:prstGeom prst="rect">
            <a:avLst/>
          </a:prstGeom>
        </p:spPr>
      </p:pic>
      <p:pic>
        <p:nvPicPr>
          <p:cNvPr id="5" name="Picture 4">
            <a:extLst>
              <a:ext uri="{FF2B5EF4-FFF2-40B4-BE49-F238E27FC236}">
                <a16:creationId xmlns:a16="http://schemas.microsoft.com/office/drawing/2014/main" id="{8F8D7981-30EC-4C01-BDC4-79D796E1BD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7440384" y="1122575"/>
            <a:ext cx="6858002" cy="4612848"/>
          </a:xfrm>
          <a:prstGeom prst="rect">
            <a:avLst/>
          </a:prstGeom>
        </p:spPr>
      </p:pic>
      <p:pic>
        <p:nvPicPr>
          <p:cNvPr id="6" name="Audio 5">
            <a:hlinkClick r:id="" action="ppaction://media"/>
            <a:extLst>
              <a:ext uri="{FF2B5EF4-FFF2-40B4-BE49-F238E27FC236}">
                <a16:creationId xmlns:a16="http://schemas.microsoft.com/office/drawing/2014/main" id="{E02796FD-ABCB-49C9-9FA1-629290AF6B2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02134055"/>
      </p:ext>
    </p:extLst>
  </p:cSld>
  <p:clrMapOvr>
    <a:masterClrMapping/>
  </p:clrMapOvr>
  <mc:AlternateContent xmlns:mc="http://schemas.openxmlformats.org/markup-compatibility/2006">
    <mc:Choice xmlns:p14="http://schemas.microsoft.com/office/powerpoint/2010/main" Requires="p14">
      <p:transition spd="slow" p14:dur="2000" advTm="85885"/>
    </mc:Choice>
    <mc:Fallback>
      <p:transition spd="slow" advTm="858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FAF148-7EC4-4C25-B574-527CB9F33F5A}"/>
              </a:ext>
            </a:extLst>
          </p:cNvPr>
          <p:cNvSpPr>
            <a:spLocks noGrp="1"/>
          </p:cNvSpPr>
          <p:nvPr>
            <p:ph type="title"/>
          </p:nvPr>
        </p:nvSpPr>
        <p:spPr/>
        <p:txBody>
          <a:bodyPr>
            <a:normAutofit/>
          </a:bodyPr>
          <a:lstStyle/>
          <a:p>
            <a:pPr algn="ctr"/>
            <a:r>
              <a:rPr lang="en-US" sz="4800" dirty="0"/>
              <a:t>Basketball Resources </a:t>
            </a:r>
          </a:p>
        </p:txBody>
      </p:sp>
      <p:sp>
        <p:nvSpPr>
          <p:cNvPr id="3" name="Content Placeholder 2">
            <a:extLst>
              <a:ext uri="{FF2B5EF4-FFF2-40B4-BE49-F238E27FC236}">
                <a16:creationId xmlns:a16="http://schemas.microsoft.com/office/drawing/2014/main" id="{1445A948-0CF0-48C6-B388-0FA66361BC0C}"/>
              </a:ext>
            </a:extLst>
          </p:cNvPr>
          <p:cNvSpPr>
            <a:spLocks noGrp="1"/>
          </p:cNvSpPr>
          <p:nvPr>
            <p:ph idx="1"/>
          </p:nvPr>
        </p:nvSpPr>
        <p:spPr>
          <a:xfrm>
            <a:off x="2100943" y="2055816"/>
            <a:ext cx="8860971" cy="4303032"/>
          </a:xfrm>
        </p:spPr>
        <p:txBody>
          <a:bodyPr>
            <a:normAutofit/>
          </a:bodyPr>
          <a:lstStyle/>
          <a:p>
            <a:r>
              <a:rPr lang="en-US" sz="2400" dirty="0"/>
              <a:t>Links to different resources regarding general rules, training resources and coaching resources: </a:t>
            </a:r>
            <a:r>
              <a:rPr lang="en-US" sz="2400" dirty="0">
                <a:hlinkClick r:id="rId4"/>
              </a:rPr>
              <a:t>https://www.sonj.org/sports/select-sport/basketball/resources/</a:t>
            </a:r>
            <a:endParaRPr lang="en-US" sz="2400" dirty="0"/>
          </a:p>
          <a:p>
            <a:pPr marL="0" indent="0">
              <a:buNone/>
            </a:pPr>
            <a:endParaRPr lang="en-US" sz="2400" dirty="0"/>
          </a:p>
        </p:txBody>
      </p:sp>
      <p:pic>
        <p:nvPicPr>
          <p:cNvPr id="4" name="Picture 3">
            <a:extLst>
              <a:ext uri="{FF2B5EF4-FFF2-40B4-BE49-F238E27FC236}">
                <a16:creationId xmlns:a16="http://schemas.microsoft.com/office/drawing/2014/main" id="{E92598C8-D2BC-4F81-9898-5C68E80CD19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1615249" y="1243305"/>
            <a:ext cx="6858002" cy="4234408"/>
          </a:xfrm>
          <a:prstGeom prst="rect">
            <a:avLst/>
          </a:prstGeom>
        </p:spPr>
      </p:pic>
      <p:pic>
        <p:nvPicPr>
          <p:cNvPr id="5" name="Picture 4">
            <a:extLst>
              <a:ext uri="{FF2B5EF4-FFF2-40B4-BE49-F238E27FC236}">
                <a16:creationId xmlns:a16="http://schemas.microsoft.com/office/drawing/2014/main" id="{8F8D7981-30EC-4C01-BDC4-79D796E1BDD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7326084" y="1122575"/>
            <a:ext cx="6858002" cy="4612848"/>
          </a:xfrm>
          <a:prstGeom prst="rect">
            <a:avLst/>
          </a:prstGeom>
        </p:spPr>
      </p:pic>
      <p:pic>
        <p:nvPicPr>
          <p:cNvPr id="6" name="Audio 5">
            <a:hlinkClick r:id="" action="ppaction://media"/>
            <a:extLst>
              <a:ext uri="{FF2B5EF4-FFF2-40B4-BE49-F238E27FC236}">
                <a16:creationId xmlns:a16="http://schemas.microsoft.com/office/drawing/2014/main" id="{481D67BA-1141-494F-8E03-D632CCAE470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130789052"/>
      </p:ext>
    </p:extLst>
  </p:cSld>
  <p:clrMapOvr>
    <a:masterClrMapping/>
  </p:clrMapOvr>
  <mc:AlternateContent xmlns:mc="http://schemas.openxmlformats.org/markup-compatibility/2006">
    <mc:Choice xmlns:p14="http://schemas.microsoft.com/office/powerpoint/2010/main" Requires="p14">
      <p:transition spd="slow" p14:dur="2000" advTm="92098"/>
    </mc:Choice>
    <mc:Fallback>
      <p:transition spd="slow" advTm="920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821</TotalTime>
  <Words>917</Words>
  <Application>Microsoft Office PowerPoint</Application>
  <PresentationFormat>Widescreen</PresentationFormat>
  <Paragraphs>77</Paragraphs>
  <Slides>9</Slides>
  <Notes>0</Notes>
  <HiddenSlides>0</HiddenSlides>
  <MMClips>9</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9</vt:i4>
      </vt:variant>
    </vt:vector>
  </HeadingPairs>
  <TitlesOfParts>
    <vt:vector size="13" baseType="lpstr">
      <vt:lpstr>Arial</vt:lpstr>
      <vt:lpstr>Calibri</vt:lpstr>
      <vt:lpstr>Calibri Light</vt:lpstr>
      <vt:lpstr>Office Theme</vt:lpstr>
      <vt:lpstr>Special Olympics New Jersey 2020 Basketball  </vt:lpstr>
      <vt:lpstr>Dates/Locations </vt:lpstr>
      <vt:lpstr>League Structure </vt:lpstr>
      <vt:lpstr>League Structure  </vt:lpstr>
      <vt:lpstr>Basketball Rules </vt:lpstr>
      <vt:lpstr>Basketball Rules </vt:lpstr>
      <vt:lpstr>Ejection Policy </vt:lpstr>
      <vt:lpstr>Differentiating Fouls </vt:lpstr>
      <vt:lpstr>Basketball Resources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Samuel Cyliax</dc:creator>
  <cp:lastModifiedBy>Samuel Cyliax</cp:lastModifiedBy>
  <cp:revision>33</cp:revision>
  <dcterms:created xsi:type="dcterms:W3CDTF">2019-07-22T12:30:54Z</dcterms:created>
  <dcterms:modified xsi:type="dcterms:W3CDTF">2020-01-14T22:54:24Z</dcterms:modified>
</cp:coreProperties>
</file>